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4" r:id="rId4"/>
    <p:sldId id="269" r:id="rId5"/>
    <p:sldId id="263" r:id="rId6"/>
    <p:sldId id="270" r:id="rId7"/>
    <p:sldId id="268" r:id="rId8"/>
    <p:sldId id="266" r:id="rId9"/>
    <p:sldId id="271" r:id="rId10"/>
    <p:sldId id="260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265"/>
    <a:srgbClr val="8B1031"/>
    <a:srgbClr val="8D2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/>
    <p:restoredTop sz="94626"/>
  </p:normalViewPr>
  <p:slideViewPr>
    <p:cSldViewPr snapToGrid="0" snapToObjects="1">
      <p:cViewPr varScale="1">
        <p:scale>
          <a:sx n="107" d="100"/>
          <a:sy n="107" d="100"/>
        </p:scale>
        <p:origin x="79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03/04/2022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81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03/04/2022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7432" y="887666"/>
            <a:ext cx="4485955" cy="110251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147265"/>
                </a:solidFill>
              </a:rPr>
              <a:t>RENADE</a:t>
            </a:r>
            <a:br>
              <a:rPr lang="es-ES" dirty="0">
                <a:solidFill>
                  <a:srgbClr val="147265"/>
                </a:solidFill>
              </a:rPr>
            </a:br>
            <a:r>
              <a:rPr lang="es-ES" sz="1300" dirty="0">
                <a:solidFill>
                  <a:srgbClr val="147265"/>
                </a:solidFill>
              </a:rPr>
              <a:t>Registro Nacional de Cultura Física y Deporte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37432" y="2204497"/>
            <a:ext cx="4485956" cy="1314450"/>
          </a:xfrm>
        </p:spPr>
        <p:txBody>
          <a:bodyPr>
            <a:normAutofit fontScale="62500" lnSpcReduction="20000"/>
          </a:bodyPr>
          <a:lstStyle/>
          <a:p>
            <a:r>
              <a:rPr lang="es-ES" sz="4400" dirty="0"/>
              <a:t>Registro Único del Deporte</a:t>
            </a:r>
          </a:p>
          <a:p>
            <a:r>
              <a:rPr lang="es-ES" sz="4400" dirty="0"/>
              <a:t>“RUD”</a:t>
            </a: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4137434" y="2075837"/>
            <a:ext cx="4485954" cy="0"/>
          </a:xfrm>
          <a:prstGeom prst="line">
            <a:avLst/>
          </a:prstGeom>
          <a:ln>
            <a:solidFill>
              <a:srgbClr val="8B1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96826F-15C3-4053-A9D2-414EB9AD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81" y="377324"/>
            <a:ext cx="7407637" cy="391569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Cumplir con la Ley.	</a:t>
            </a:r>
          </a:p>
          <a:p>
            <a:pPr>
              <a:buFontTx/>
              <a:buChar char="-"/>
            </a:pPr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>
              <a:buFontTx/>
              <a:buChar char="-"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Ser considerado como integrantes del SINADE.				</a:t>
            </a:r>
            <a:endParaRPr lang="es-MX" i="1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>
              <a:buFontTx/>
              <a:buChar char="-"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Participar en la formulación de Planes y Programas de Cultura Física y Deporte.</a:t>
            </a:r>
          </a:p>
          <a:p>
            <a:pPr>
              <a:buFontTx/>
              <a:buChar char="-"/>
            </a:pPr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>
              <a:buFontTx/>
              <a:buChar char="-"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Gozar de los estímulos a la Cultura Física y al Deporte que establece la Ley.</a:t>
            </a:r>
          </a:p>
          <a:p>
            <a:pPr>
              <a:buFontTx/>
              <a:buChar char="-"/>
            </a:pPr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algn="just">
              <a:buFontTx/>
              <a:buChar char="-"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Ser considerado como un no contribuyente del impuesto sobre la renta.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     (artículo 79  fracción XXVI de la LISR)</a:t>
            </a:r>
            <a:endParaRPr lang="es-MX" dirty="0"/>
          </a:p>
          <a:p>
            <a:pPr>
              <a:buFontTx/>
              <a:buChar char="-"/>
            </a:pPr>
            <a:endParaRPr lang="es-MX" sz="2600" dirty="0">
              <a:solidFill>
                <a:srgbClr val="147265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8CDA64-19CD-4708-8779-B3082B684BE5}"/>
              </a:ext>
            </a:extLst>
          </p:cNvPr>
          <p:cNvSpPr txBox="1"/>
          <p:nvPr/>
        </p:nvSpPr>
        <p:spPr>
          <a:xfrm>
            <a:off x="6103257" y="54158"/>
            <a:ext cx="304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solidFill>
                  <a:srgbClr val="147265"/>
                </a:solidFill>
                <a:latin typeface="Montserrat" panose="00000500000000000000" pitchFamily="2" charset="0"/>
              </a:rPr>
              <a:t>Razones por las que se debe contar con el RUD</a:t>
            </a:r>
          </a:p>
        </p:txBody>
      </p:sp>
    </p:spTree>
    <p:extLst>
      <p:ext uri="{BB962C8B-B14F-4D97-AF65-F5344CB8AC3E}">
        <p14:creationId xmlns:p14="http://schemas.microsoft.com/office/powerpoint/2010/main" val="148512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más confusiones con por qué, porqué, porque y por que - Balloon">
            <a:extLst>
              <a:ext uri="{FF2B5EF4-FFF2-40B4-BE49-F238E27FC236}">
                <a16:creationId xmlns:a16="http://schemas.microsoft.com/office/drawing/2014/main" id="{8212988F-3497-46E5-8889-1FA027D34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4" y="543847"/>
            <a:ext cx="3184525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2DCB43-C27A-4504-85E2-5D488E43B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034" y="2802194"/>
            <a:ext cx="7686286" cy="1362144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Instrumento del SINADE a cargo de CONADE</a:t>
            </a:r>
          </a:p>
          <a:p>
            <a:pPr marL="0" indent="0">
              <a:buNone/>
            </a:pPr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</p:txBody>
      </p:sp>
      <p:pic>
        <p:nvPicPr>
          <p:cNvPr id="2050" name="Picture 2" descr="Registro Nacional de Cultura Física y Deporte | Comisión Nacional de  Cultura Física y Deporte | Gobierno | gob.mx">
            <a:extLst>
              <a:ext uri="{FF2B5EF4-FFF2-40B4-BE49-F238E27FC236}">
                <a16:creationId xmlns:a16="http://schemas.microsoft.com/office/drawing/2014/main" id="{37830BEA-EEA9-489F-BFBE-1A039D97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561515"/>
            <a:ext cx="36671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5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E8F478-6FBF-4473-95C4-156445278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742" y="94021"/>
            <a:ext cx="7315201" cy="4555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El RENADE cuenta con cuatro secciones:</a:t>
            </a:r>
          </a:p>
          <a:p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800100" lvl="2" indent="0">
              <a:buNone/>
            </a:pPr>
            <a:r>
              <a:rPr lang="es-MX" sz="2400" dirty="0">
                <a:solidFill>
                  <a:srgbClr val="147265"/>
                </a:solidFill>
                <a:latin typeface="Montserrat" panose="00000500000000000000" pitchFamily="2" charset="0"/>
              </a:rPr>
              <a:t>I.	Personas físicas deportivas;</a:t>
            </a:r>
          </a:p>
          <a:p>
            <a:pPr lvl="2"/>
            <a:endParaRPr lang="es-MX" sz="2400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800100" lvl="2" indent="0">
              <a:buNone/>
            </a:pPr>
            <a:r>
              <a:rPr lang="es-MX" sz="2400" dirty="0">
                <a:solidFill>
                  <a:srgbClr val="147265"/>
                </a:solidFill>
                <a:latin typeface="Montserrat" panose="00000500000000000000" pitchFamily="2" charset="0"/>
              </a:rPr>
              <a:t>II.	Estructura deportiva;</a:t>
            </a:r>
          </a:p>
          <a:p>
            <a:pPr lvl="2"/>
            <a:endParaRPr lang="es-MX" sz="2400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800100" lvl="2" indent="0">
              <a:buNone/>
            </a:pPr>
            <a:r>
              <a:rPr lang="es-MX" sz="2400" dirty="0">
                <a:solidFill>
                  <a:srgbClr val="147265"/>
                </a:solidFill>
                <a:latin typeface="Montserrat" panose="00000500000000000000" pitchFamily="2" charset="0"/>
              </a:rPr>
              <a:t>III.	Infraestructura deportiva, y</a:t>
            </a:r>
          </a:p>
          <a:p>
            <a:pPr lvl="2"/>
            <a:endParaRPr lang="es-MX" sz="2400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800100" lvl="2" indent="0">
              <a:buNone/>
            </a:pPr>
            <a:r>
              <a:rPr lang="es-MX" sz="2400" dirty="0">
                <a:solidFill>
                  <a:srgbClr val="147265"/>
                </a:solidFill>
                <a:latin typeface="Montserrat" panose="00000500000000000000" pitchFamily="2" charset="0"/>
              </a:rPr>
              <a:t>IV.	Hechos y actos deportivos.</a:t>
            </a:r>
          </a:p>
          <a:p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9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D0EDE2-7AF2-439A-B565-21496F43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8" y="631416"/>
            <a:ext cx="7381568" cy="34022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La inscripción en el RENADE, constituye un requisito obligatorio para ser reconocido como Asociación.</a:t>
            </a:r>
          </a:p>
          <a:p>
            <a:pPr marL="0" indent="0" algn="just">
              <a:buNone/>
            </a:pPr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dirty="0">
                <a:solidFill>
                  <a:srgbClr val="147265"/>
                </a:solidFill>
                <a:latin typeface="Montserrat" panose="00000500000000000000" pitchFamily="2" charset="0"/>
              </a:rPr>
              <a:t>Las Asociaciones Deportivas Nacionales serán consideradas como integrantes del SINADE, sólo cuando estén inscritas en el RENADE.</a:t>
            </a:r>
          </a:p>
        </p:txBody>
      </p:sp>
    </p:spTree>
    <p:extLst>
      <p:ext uri="{BB962C8B-B14F-4D97-AF65-F5344CB8AC3E}">
        <p14:creationId xmlns:p14="http://schemas.microsoft.com/office/powerpoint/2010/main" val="403513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3295BC-1E6D-4A18-983C-657136007805}"/>
              </a:ext>
            </a:extLst>
          </p:cNvPr>
          <p:cNvSpPr txBox="1"/>
          <p:nvPr/>
        </p:nvSpPr>
        <p:spPr>
          <a:xfrm>
            <a:off x="1058196" y="715662"/>
            <a:ext cx="702760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es-MX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800" dirty="0">
                <a:solidFill>
                  <a:srgbClr val="147265"/>
                </a:solidFill>
                <a:latin typeface="Montserrat" panose="00000500000000000000" pitchFamily="2" charset="0"/>
              </a:rPr>
              <a:t>Es requisito indispensable la inscripción en el RENADE, para efectos de ser sujetos a recibir los recursos públicos federales o los apoyos y estímulos.</a:t>
            </a:r>
          </a:p>
        </p:txBody>
      </p:sp>
    </p:spTree>
    <p:extLst>
      <p:ext uri="{BB962C8B-B14F-4D97-AF65-F5344CB8AC3E}">
        <p14:creationId xmlns:p14="http://schemas.microsoft.com/office/powerpoint/2010/main" val="159173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B1EB9FE-D1C0-4D83-BFD0-C17EEB4469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9" y="0"/>
            <a:ext cx="8033902" cy="40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1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A077C-037D-429C-AF45-DB7517C1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51" y="925462"/>
            <a:ext cx="4092679" cy="2663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rgbClr val="147265"/>
                </a:solidFill>
                <a:latin typeface="Montserrat" panose="00000500000000000000" pitchFamily="2" charset="0"/>
              </a:rPr>
              <a:t>CONADE 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147265"/>
                </a:solidFill>
                <a:latin typeface="Montserrat" panose="00000500000000000000" pitchFamily="2" charset="0"/>
              </a:rPr>
              <a:t>Único Organismo Registrador para la integración y actualización</a:t>
            </a:r>
            <a:endParaRPr lang="es-MX" sz="3200" dirty="0"/>
          </a:p>
        </p:txBody>
      </p:sp>
      <p:pic>
        <p:nvPicPr>
          <p:cNvPr id="4098" name="Picture 2" descr="Programa Anual de Disposición Final de los Bienes Muebles de la CONADE 2021  | Comisión Nacional de Cultura Física y Deporte | Gobierno | gob.mx">
            <a:extLst>
              <a:ext uri="{FF2B5EF4-FFF2-40B4-BE49-F238E27FC236}">
                <a16:creationId xmlns:a16="http://schemas.microsoft.com/office/drawing/2014/main" id="{91895487-87DA-48D2-B5AE-87A29935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8" y="213853"/>
            <a:ext cx="290543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8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56D0F7-3A60-4E6A-A956-7E42E10A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612" y="411114"/>
            <a:ext cx="5707626" cy="377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200" b="1" dirty="0">
                <a:solidFill>
                  <a:srgbClr val="147265"/>
                </a:solidFill>
                <a:latin typeface="Montserrat" panose="00000500000000000000" pitchFamily="2" charset="0"/>
              </a:rPr>
              <a:t>Federaciones:</a:t>
            </a:r>
          </a:p>
          <a:p>
            <a:pPr marL="0" indent="0">
              <a:buNone/>
            </a:pPr>
            <a:r>
              <a:rPr lang="es-MX" sz="2200" dirty="0">
                <a:solidFill>
                  <a:srgbClr val="147265"/>
                </a:solidFill>
                <a:latin typeface="Montserrat" panose="00000500000000000000" pitchFamily="2" charset="0"/>
              </a:rPr>
              <a:t>Solicitudes: 50   Emitidos: 28 </a:t>
            </a:r>
          </a:p>
          <a:p>
            <a:pPr marL="0" indent="0">
              <a:buNone/>
            </a:pPr>
            <a:endParaRPr lang="es-MX" sz="2200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s-MX" sz="2200" b="1" dirty="0">
                <a:solidFill>
                  <a:srgbClr val="147265"/>
                </a:solidFill>
                <a:latin typeface="Montserrat" panose="00000500000000000000" pitchFamily="2" charset="0"/>
              </a:rPr>
              <a:t>Institutos Estatales del Deporte:</a:t>
            </a:r>
          </a:p>
          <a:p>
            <a:pPr marL="0" indent="0">
              <a:buNone/>
            </a:pPr>
            <a:r>
              <a:rPr lang="es-MX" sz="2200" dirty="0">
                <a:solidFill>
                  <a:srgbClr val="147265"/>
                </a:solidFill>
                <a:latin typeface="Montserrat" panose="00000500000000000000" pitchFamily="2" charset="0"/>
              </a:rPr>
              <a:t>Solicitudes: 22   Emitidos: 17 </a:t>
            </a:r>
          </a:p>
          <a:p>
            <a:pPr marL="0" indent="0">
              <a:buNone/>
            </a:pPr>
            <a:endParaRPr lang="es-MX" sz="2200" dirty="0">
              <a:solidFill>
                <a:srgbClr val="147265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s-MX" sz="2200" b="1" dirty="0">
                <a:solidFill>
                  <a:srgbClr val="147265"/>
                </a:solidFill>
                <a:latin typeface="Montserrat" panose="00000500000000000000" pitchFamily="2" charset="0"/>
              </a:rPr>
              <a:t>Institutos Municipales del Deporte:</a:t>
            </a:r>
          </a:p>
          <a:p>
            <a:pPr marL="0" indent="0">
              <a:buNone/>
            </a:pPr>
            <a:r>
              <a:rPr lang="es-MX" sz="2200" dirty="0">
                <a:solidFill>
                  <a:srgbClr val="147265"/>
                </a:solidFill>
                <a:latin typeface="Montserrat" panose="00000500000000000000" pitchFamily="2" charset="0"/>
              </a:rPr>
              <a:t>Solicitudes: 125 Emitidos: 57  </a:t>
            </a:r>
          </a:p>
          <a:p>
            <a:pPr marL="0" indent="0">
              <a:buNone/>
            </a:pPr>
            <a:r>
              <a:rPr lang="es-MX" sz="2200" dirty="0">
                <a:solidFill>
                  <a:srgbClr val="147265"/>
                </a:solidFill>
                <a:latin typeface="Montserrat" panose="00000500000000000000" pitchFamily="2" charset="0"/>
              </a:rPr>
              <a:t>(14 Entidades Federativas)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5C5E85-D2FC-489E-AEEA-9BE318C9135C}"/>
              </a:ext>
            </a:extLst>
          </p:cNvPr>
          <p:cNvSpPr txBox="1"/>
          <p:nvPr/>
        </p:nvSpPr>
        <p:spPr>
          <a:xfrm>
            <a:off x="7079227" y="56449"/>
            <a:ext cx="1784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i="1" dirty="0">
                <a:solidFill>
                  <a:srgbClr val="147265"/>
                </a:solidFill>
                <a:latin typeface="Montserrat" panose="00000500000000000000" pitchFamily="2" charset="0"/>
              </a:rPr>
              <a:t>RUD 2022 </a:t>
            </a:r>
          </a:p>
        </p:txBody>
      </p:sp>
    </p:spTree>
    <p:extLst>
      <p:ext uri="{BB962C8B-B14F-4D97-AF65-F5344CB8AC3E}">
        <p14:creationId xmlns:p14="http://schemas.microsoft.com/office/powerpoint/2010/main" val="3740425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245</Words>
  <Application>Microsoft Office PowerPoint</Application>
  <PresentationFormat>Presentación en pantalla (16:9)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</vt:lpstr>
      <vt:lpstr>Tema de Office</vt:lpstr>
      <vt:lpstr>RENADE Registro Nacional de Cultura Física y Deporte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JERONIMO SALAZAR MARTINEZ</cp:lastModifiedBy>
  <cp:revision>21</cp:revision>
  <cp:lastPrinted>2022-04-03T13:50:46Z</cp:lastPrinted>
  <dcterms:created xsi:type="dcterms:W3CDTF">2019-07-10T20:07:53Z</dcterms:created>
  <dcterms:modified xsi:type="dcterms:W3CDTF">2022-04-03T14:07:46Z</dcterms:modified>
</cp:coreProperties>
</file>